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4995" autoAdjust="0"/>
    <p:restoredTop sz="94859" autoAdjust="0"/>
  </p:normalViewPr>
  <p:slideViewPr>
    <p:cSldViewPr snapToGrid="0">
      <p:cViewPr>
        <p:scale>
          <a:sx n="69" d="100"/>
          <a:sy n="69" d="100"/>
        </p:scale>
        <p:origin x="-1136"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DC4F68-422F-4E37-A504-626F8F8198B4}"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9EED12-C73E-4643-8D47-C1E77C770380}" type="slidenum">
              <a:rPr lang="en-US" smtClean="0"/>
              <a:t>‹#›</a:t>
            </a:fld>
            <a:endParaRPr lang="en-US" dirty="0"/>
          </a:p>
        </p:txBody>
      </p:sp>
    </p:spTree>
    <p:extLst>
      <p:ext uri="{BB962C8B-B14F-4D97-AF65-F5344CB8AC3E}">
        <p14:creationId xmlns:p14="http://schemas.microsoft.com/office/powerpoint/2010/main" val="2096736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DC4F68-422F-4E37-A504-626F8F8198B4}"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9EED12-C73E-4643-8D47-C1E77C770380}" type="slidenum">
              <a:rPr lang="en-US" smtClean="0"/>
              <a:t>‹#›</a:t>
            </a:fld>
            <a:endParaRPr lang="en-US" dirty="0"/>
          </a:p>
        </p:txBody>
      </p:sp>
    </p:spTree>
    <p:extLst>
      <p:ext uri="{BB962C8B-B14F-4D97-AF65-F5344CB8AC3E}">
        <p14:creationId xmlns:p14="http://schemas.microsoft.com/office/powerpoint/2010/main" val="1376601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2DC4F68-422F-4E37-A504-626F8F8198B4}"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9EED12-C73E-4643-8D47-C1E77C770380}" type="slidenum">
              <a:rPr lang="en-US" smtClean="0"/>
              <a:t>‹#›</a:t>
            </a:fld>
            <a:endParaRPr lang="en-US" dirty="0"/>
          </a:p>
        </p:txBody>
      </p:sp>
    </p:spTree>
    <p:extLst>
      <p:ext uri="{BB962C8B-B14F-4D97-AF65-F5344CB8AC3E}">
        <p14:creationId xmlns:p14="http://schemas.microsoft.com/office/powerpoint/2010/main" val="3081172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DC4F68-422F-4E37-A504-626F8F8198B4}"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B9EED12-C73E-4643-8D47-C1E77C770380}" type="slidenum">
              <a:rPr lang="en-US" smtClean="0"/>
              <a:t>‹#›</a:t>
            </a:fld>
            <a:endParaRPr lang="en-US" dirty="0"/>
          </a:p>
        </p:txBody>
      </p:sp>
    </p:spTree>
    <p:extLst>
      <p:ext uri="{BB962C8B-B14F-4D97-AF65-F5344CB8AC3E}">
        <p14:creationId xmlns:p14="http://schemas.microsoft.com/office/powerpoint/2010/main" val="3594621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DC4F68-422F-4E37-A504-626F8F8198B4}" type="datetimeFigureOut">
              <a:rPr lang="en-US" smtClean="0"/>
              <a:t>10/12/2020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B9EED12-C73E-4643-8D47-C1E77C770380}" type="slidenum">
              <a:rPr lang="en-US" smtClean="0"/>
              <a:t>‹#›</a:t>
            </a:fld>
            <a:endParaRPr lang="en-US" dirty="0"/>
          </a:p>
        </p:txBody>
      </p:sp>
    </p:spTree>
    <p:extLst>
      <p:ext uri="{BB962C8B-B14F-4D97-AF65-F5344CB8AC3E}">
        <p14:creationId xmlns:p14="http://schemas.microsoft.com/office/powerpoint/2010/main" val="2893461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DC4F68-422F-4E37-A504-626F8F8198B4}" type="datetimeFigureOut">
              <a:rPr lang="en-US" smtClean="0"/>
              <a:t>10/12/2020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B9EED12-C73E-4643-8D47-C1E77C770380}" type="slidenum">
              <a:rPr lang="en-US" smtClean="0"/>
              <a:t>‹#›</a:t>
            </a:fld>
            <a:endParaRPr lang="en-US" dirty="0"/>
          </a:p>
        </p:txBody>
      </p:sp>
    </p:spTree>
    <p:extLst>
      <p:ext uri="{BB962C8B-B14F-4D97-AF65-F5344CB8AC3E}">
        <p14:creationId xmlns:p14="http://schemas.microsoft.com/office/powerpoint/2010/main" val="765221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C4F68-422F-4E37-A504-626F8F8198B4}" type="datetimeFigureOut">
              <a:rPr lang="en-US" smtClean="0"/>
              <a:t>10/12/2020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B9EED12-C73E-4643-8D47-C1E77C770380}" type="slidenum">
              <a:rPr lang="en-US" smtClean="0"/>
              <a:t>‹#›</a:t>
            </a:fld>
            <a:endParaRPr lang="en-US" dirty="0"/>
          </a:p>
        </p:txBody>
      </p:sp>
    </p:spTree>
    <p:extLst>
      <p:ext uri="{BB962C8B-B14F-4D97-AF65-F5344CB8AC3E}">
        <p14:creationId xmlns:p14="http://schemas.microsoft.com/office/powerpoint/2010/main" val="966808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DC4F68-422F-4E37-A504-626F8F8198B4}"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B9EED12-C73E-4643-8D47-C1E77C770380}" type="slidenum">
              <a:rPr lang="en-US" smtClean="0"/>
              <a:t>‹#›</a:t>
            </a:fld>
            <a:endParaRPr lang="en-US" dirty="0"/>
          </a:p>
        </p:txBody>
      </p:sp>
    </p:spTree>
    <p:extLst>
      <p:ext uri="{BB962C8B-B14F-4D97-AF65-F5344CB8AC3E}">
        <p14:creationId xmlns:p14="http://schemas.microsoft.com/office/powerpoint/2010/main" val="2122448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2DC4F68-422F-4E37-A504-626F8F8198B4}"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B9EED12-C73E-4643-8D47-C1E77C770380}" type="slidenum">
              <a:rPr lang="en-US" smtClean="0"/>
              <a:t>‹#›</a:t>
            </a:fld>
            <a:endParaRPr lang="en-US" dirty="0"/>
          </a:p>
        </p:txBody>
      </p:sp>
    </p:spTree>
    <p:extLst>
      <p:ext uri="{BB962C8B-B14F-4D97-AF65-F5344CB8AC3E}">
        <p14:creationId xmlns:p14="http://schemas.microsoft.com/office/powerpoint/2010/main" val="1145387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DC4F68-422F-4E37-A504-626F8F8198B4}"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9EED12-C73E-4643-8D47-C1E77C770380}" type="slidenum">
              <a:rPr lang="en-US" smtClean="0"/>
              <a:t>‹#›</a:t>
            </a:fld>
            <a:endParaRPr lang="en-US" dirty="0"/>
          </a:p>
        </p:txBody>
      </p:sp>
    </p:spTree>
    <p:extLst>
      <p:ext uri="{BB962C8B-B14F-4D97-AF65-F5344CB8AC3E}">
        <p14:creationId xmlns:p14="http://schemas.microsoft.com/office/powerpoint/2010/main" val="3124109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DC4F68-422F-4E37-A504-626F8F8198B4}"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B9EED12-C73E-4643-8D47-C1E77C770380}" type="slidenum">
              <a:rPr lang="en-US" smtClean="0"/>
              <a:t>‹#›</a:t>
            </a:fld>
            <a:endParaRPr lang="en-US" dirty="0"/>
          </a:p>
        </p:txBody>
      </p:sp>
    </p:spTree>
    <p:extLst>
      <p:ext uri="{BB962C8B-B14F-4D97-AF65-F5344CB8AC3E}">
        <p14:creationId xmlns:p14="http://schemas.microsoft.com/office/powerpoint/2010/main" val="64713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DC4F68-422F-4E37-A504-626F8F8198B4}" type="datetimeFigureOut">
              <a:rPr lang="en-US" smtClean="0"/>
              <a:t>10/12/2020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9EED12-C73E-4643-8D47-C1E77C770380}" type="slidenum">
              <a:rPr lang="en-US" smtClean="0"/>
              <a:t>‹#›</a:t>
            </a:fld>
            <a:endParaRPr lang="en-US" dirty="0"/>
          </a:p>
        </p:txBody>
      </p:sp>
    </p:spTree>
    <p:extLst>
      <p:ext uri="{BB962C8B-B14F-4D97-AF65-F5344CB8AC3E}">
        <p14:creationId xmlns:p14="http://schemas.microsoft.com/office/powerpoint/2010/main" val="1586042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Xxq4QtK3j0Y&amp;feature=emb_rel_paus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2266" y="510674"/>
            <a:ext cx="9144000" cy="945593"/>
          </a:xfrm>
        </p:spPr>
        <p:txBody>
          <a:bodyPr>
            <a:normAutofit/>
          </a:bodyPr>
          <a:lstStyle/>
          <a:p>
            <a:r>
              <a:rPr lang="en-US" sz="1600" b="1" dirty="0" smtClean="0">
                <a:latin typeface="Times New Roman" panose="02020603050405020304" pitchFamily="18" charset="0"/>
                <a:cs typeface="Times New Roman" panose="02020603050405020304" pitchFamily="18" charset="0"/>
              </a:rPr>
              <a:t>Milgram’s Obedience Experiment</a:t>
            </a:r>
            <a:r>
              <a:rPr lang="en-US" sz="1600" dirty="0" smtClean="0">
                <a:latin typeface="Times New Roman" panose="02020603050405020304" pitchFamily="18" charset="0"/>
                <a:cs typeface="Times New Roman" panose="02020603050405020304" pitchFamily="18" charset="0"/>
              </a:rPr>
              <a:t/>
            </a:r>
            <a:br>
              <a:rPr lang="en-US" sz="1600" dirty="0" smtClean="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
            </a:r>
            <a:br>
              <a:rPr lang="en-US" sz="1600" dirty="0">
                <a:latin typeface="Times New Roman" panose="02020603050405020304" pitchFamily="18" charset="0"/>
                <a:cs typeface="Times New Roman" panose="02020603050405020304" pitchFamily="18" charset="0"/>
              </a:rPr>
            </a:br>
            <a:r>
              <a:rPr lang="en-US" sz="1200" dirty="0" smtClean="0">
                <a:latin typeface="Times New Roman" panose="02020603050405020304" pitchFamily="18" charset="0"/>
                <a:cs typeface="Times New Roman" panose="02020603050405020304" pitchFamily="18" charset="0"/>
              </a:rPr>
              <a:t/>
            </a:r>
            <a:br>
              <a:rPr lang="en-US" sz="1200" dirty="0" smtClean="0">
                <a:latin typeface="Times New Roman" panose="02020603050405020304" pitchFamily="18" charset="0"/>
                <a:cs typeface="Times New Roman" panose="02020603050405020304" pitchFamily="18" charset="0"/>
              </a:rPr>
            </a:br>
            <a:endParaRPr lang="en-US" sz="1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26473" y="1071419"/>
            <a:ext cx="10852727" cy="5353444"/>
          </a:xfrm>
        </p:spPr>
        <p:txBody>
          <a:bodyPr>
            <a:normAutofit fontScale="25000" lnSpcReduction="20000"/>
          </a:bodyPr>
          <a:lstStyle/>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Milgram's obedience theory was quite fascinating. He was investigating on the virtue of obedience and personal experience.</a:t>
            </a:r>
          </a:p>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 He had conducted a survey and found out that majority of the ex-soldiers from Germany who took part In second world war were being taken to court. </a:t>
            </a:r>
          </a:p>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Most of them gave petty reasons stating that they did not want to commit the crimes that they had done, rather stating that they were strictly following instructions. Milgram was quite amused by the response hence he set out to investigate the truth of the matter. </a:t>
            </a:r>
          </a:p>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He thought of an experiment which could try and prove the ex-soldiers theories of following instructions rather than personal conscience.</a:t>
            </a:r>
          </a:p>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The experiment involved a teacher, a student and an experimenter. The student was to sit in an enclosed room and  strapped with a chair of electrodes. The teacher on the other hand was to be in the next room with the experimenter.</a:t>
            </a:r>
          </a:p>
          <a:p>
            <a:pPr marL="171450" indent="-171450" algn="l">
              <a:lnSpc>
                <a:spcPct val="220000"/>
              </a:lnSpc>
              <a:buFont typeface="Wingdings" panose="05000000000000000000" pitchFamily="2" charset="2"/>
              <a:buChar char="Ø"/>
            </a:pPr>
            <a:r>
              <a:rPr lang="en-US" sz="5600" dirty="0" smtClean="0">
                <a:latin typeface="Times New Roman" panose="02020603050405020304" pitchFamily="18" charset="0"/>
                <a:cs typeface="Times New Roman" panose="02020603050405020304" pitchFamily="18" charset="0"/>
              </a:rPr>
              <a:t>The teacher was to ask the students some questions and if they get it right the would tell the student. When the students gets the question wrong they were to shock the student</a:t>
            </a:r>
          </a:p>
          <a:p>
            <a:pPr marL="171450" indent="-171450" algn="l">
              <a:lnSpc>
                <a:spcPct val="220000"/>
              </a:lnSpc>
              <a:buFont typeface="Wingdings" panose="05000000000000000000" pitchFamily="2" charset="2"/>
              <a:buChar char="Ø"/>
            </a:pPr>
            <a:r>
              <a:rPr lang="en-US" sz="6400" dirty="0" smtClean="0">
                <a:latin typeface="Times New Roman" panose="02020603050405020304" pitchFamily="18" charset="0"/>
                <a:cs typeface="Times New Roman" panose="02020603050405020304" pitchFamily="18" charset="0"/>
              </a:rPr>
              <a:t>The number of wrong answers that the student gave led to consequesial increased in the voltages of the electrode’s chair.</a:t>
            </a:r>
          </a:p>
          <a:p>
            <a:pPr algn="l">
              <a:lnSpc>
                <a:spcPct val="220000"/>
              </a:lnSpc>
            </a:pPr>
            <a:endParaRPr lang="en-US" sz="1200" dirty="0" smtClean="0">
              <a:latin typeface="Times New Roman" panose="02020603050405020304" pitchFamily="18" charset="0"/>
              <a:cs typeface="Times New Roman" panose="02020603050405020304" pitchFamily="18" charset="0"/>
            </a:endParaRPr>
          </a:p>
          <a:p>
            <a:pPr marL="171450" indent="-171450" algn="l">
              <a:lnSpc>
                <a:spcPct val="220000"/>
              </a:lnSpc>
              <a:buFont typeface="Wingdings" panose="05000000000000000000" pitchFamily="2" charset="2"/>
              <a:buChar char="Ø"/>
            </a:pPr>
            <a:endParaRPr lang="en-US" sz="1200" dirty="0" smtClean="0">
              <a:latin typeface="Times New Roman" panose="02020603050405020304" pitchFamily="18" charset="0"/>
              <a:cs typeface="Times New Roman" panose="02020603050405020304" pitchFamily="18" charset="0"/>
            </a:endParaRPr>
          </a:p>
          <a:p>
            <a:pPr algn="l">
              <a:lnSpc>
                <a:spcPct val="220000"/>
              </a:lnSpc>
            </a:pPr>
            <a:r>
              <a:rPr lang="en-US" sz="1200" dirty="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pPr algn="l">
              <a:lnSpc>
                <a:spcPct val="200000"/>
              </a:lnSpc>
            </a:pPr>
            <a:endParaRPr lang="en-US" sz="1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32884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lnSpc>
                <a:spcPct val="200000"/>
              </a:lnSpc>
            </a:pPr>
            <a:r>
              <a:rPr lang="en-US" sz="1600" b="1" dirty="0" smtClean="0">
                <a:latin typeface="Times New Roman" panose="02020603050405020304" pitchFamily="18" charset="0"/>
                <a:cs typeface="Times New Roman" panose="02020603050405020304" pitchFamily="18" charset="0"/>
              </a:rPr>
              <a:t>Findings Of The Experiment</a:t>
            </a:r>
            <a:endParaRPr lang="en-US" sz="1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366982"/>
            <a:ext cx="10587182" cy="5024582"/>
          </a:xfrm>
        </p:spPr>
        <p:txBody>
          <a:bodyPr>
            <a:normAutofit lnSpcReduction="10000"/>
          </a:bodyPr>
          <a:lstStyle/>
          <a:p>
            <a:pPr lvl="1">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Milgram's findings were very interesting. He found out that most of the students were giving wrong answers due to the pressure that they were in.</a:t>
            </a:r>
          </a:p>
          <a:p>
            <a:pPr lvl="1">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The teacher on the other hand was enjoying increasing the voltage when the student was giving the wrong answers.</a:t>
            </a:r>
          </a:p>
          <a:p>
            <a:pPr lvl="1">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This made sense to Milgram as he now understood the perception of the ex-soldiers. The idea was that the poor and vulnerable in the society can go to any extend to do something for their leaders or superiors only if they do not take the blame.</a:t>
            </a:r>
          </a:p>
          <a:p>
            <a:pPr lvl="1">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The phenomenal of autonomous and agentic state of thinking was born. The autonomous state of thinking is where by individuals are ready to take responsibility for their actions. The agentic state of thinking is where people do things but do not want to take responsibility.</a:t>
            </a:r>
          </a:p>
          <a:p>
            <a:pPr lvl="1">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The psychological thinking seemed to be making sense. The ex-soldiers did what they were commanded to do because they were in an agentic state of timing.</a:t>
            </a:r>
          </a:p>
          <a:p>
            <a:pPr lvl="1">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Various scholars like Milgram advise people to be open-minded and embrace the autonomous state of thinking.</a:t>
            </a:r>
          </a:p>
          <a:p>
            <a:pPr lvl="1">
              <a:lnSpc>
                <a:spcPct val="200000"/>
              </a:lnSpc>
              <a:buFont typeface="Wingdings" panose="05000000000000000000" pitchFamily="2" charset="2"/>
              <a:buChar char="Ø"/>
            </a:pPr>
            <a:endParaRPr lang="en-US" sz="1200" b="1" dirty="0">
              <a:latin typeface="Times New Roman" panose="02020603050405020304" pitchFamily="18" charset="0"/>
              <a:cs typeface="Times New Roman" panose="02020603050405020304" pitchFamily="18" charset="0"/>
            </a:endParaRPr>
          </a:p>
          <a:p>
            <a:pPr marL="457200" lvl="1" indent="0">
              <a:lnSpc>
                <a:spcPct val="200000"/>
              </a:lnSpc>
              <a:buNone/>
            </a:pPr>
            <a:endParaRPr lang="en-US" sz="1200" b="1" dirty="0" smtClean="0">
              <a:latin typeface="Times New Roman" panose="02020603050405020304" pitchFamily="18" charset="0"/>
              <a:cs typeface="Times New Roman" panose="02020603050405020304" pitchFamily="18" charset="0"/>
            </a:endParaRPr>
          </a:p>
          <a:p>
            <a:pPr marL="457200" lvl="1" indent="0" algn="ctr">
              <a:lnSpc>
                <a:spcPct val="200000"/>
              </a:lnSpc>
              <a:buNone/>
            </a:pPr>
            <a:endParaRPr lang="en-US" sz="1200"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25598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lstStyle/>
          <a:p>
            <a:pPr marL="457200" lvl="1" indent="0" algn="ctr">
              <a:lnSpc>
                <a:spcPct val="200000"/>
              </a:lnSpc>
              <a:buNone/>
            </a:pPr>
            <a:r>
              <a:rPr lang="en-US" sz="1300" b="1" dirty="0">
                <a:latin typeface="Times New Roman" panose="02020603050405020304" pitchFamily="18" charset="0"/>
                <a:cs typeface="Times New Roman" panose="02020603050405020304" pitchFamily="18" charset="0"/>
              </a:rPr>
              <a:t>References</a:t>
            </a:r>
          </a:p>
          <a:p>
            <a:pPr lvl="1">
              <a:lnSpc>
                <a:spcPct val="200000"/>
              </a:lnSpc>
              <a:buFont typeface="Wingdings" panose="05000000000000000000" pitchFamily="2" charset="2"/>
              <a:buChar char="Ø"/>
            </a:pPr>
            <a:r>
              <a:rPr lang="en-US" sz="1300" dirty="0">
                <a:latin typeface="Times New Roman" panose="02020603050405020304" pitchFamily="18" charset="0"/>
                <a:cs typeface="Times New Roman" panose="02020603050405020304" pitchFamily="18" charset="0"/>
              </a:rPr>
              <a:t>YouTube link: </a:t>
            </a:r>
            <a:r>
              <a:rPr lang="en-US" sz="1300" dirty="0">
                <a:latin typeface="Times New Roman" panose="02020603050405020304" pitchFamily="18" charset="0"/>
                <a:cs typeface="Times New Roman" panose="02020603050405020304" pitchFamily="18" charset="0"/>
                <a:hlinkClick r:id="rId2"/>
              </a:rPr>
              <a:t>https://www.youtube.com/watch?v=Xxq4QtK3j0Y&amp;feature=emb_rel_pause</a:t>
            </a:r>
            <a:endParaRPr lang="en-US" sz="1300" dirty="0">
              <a:latin typeface="Times New Roman" panose="02020603050405020304" pitchFamily="18" charset="0"/>
              <a:cs typeface="Times New Roman" panose="02020603050405020304" pitchFamily="18" charset="0"/>
            </a:endParaRPr>
          </a:p>
          <a:p>
            <a:pPr lvl="1">
              <a:lnSpc>
                <a:spcPct val="200000"/>
              </a:lnSpc>
              <a:buFont typeface="Wingdings" panose="05000000000000000000" pitchFamily="2" charset="2"/>
              <a:buChar char="Ø"/>
            </a:pPr>
            <a:r>
              <a:rPr lang="en-US" sz="1300" dirty="0">
                <a:latin typeface="Times New Roman" panose="02020603050405020304" pitchFamily="18" charset="0"/>
                <a:cs typeface="Times New Roman" panose="02020603050405020304" pitchFamily="18" charset="0"/>
              </a:rPr>
              <a:t>Video </a:t>
            </a:r>
            <a:r>
              <a:rPr lang="en-US" sz="1300" dirty="0" err="1">
                <a:latin typeface="Times New Roman" panose="02020603050405020304" pitchFamily="18" charset="0"/>
                <a:cs typeface="Times New Roman" panose="02020603050405020304" pitchFamily="18" charset="0"/>
              </a:rPr>
              <a:t>addressblob:https</a:t>
            </a:r>
            <a:r>
              <a:rPr lang="en-US" sz="1300" dirty="0">
                <a:latin typeface="Times New Roman" panose="02020603050405020304" pitchFamily="18" charset="0"/>
                <a:cs typeface="Times New Roman" panose="02020603050405020304" pitchFamily="18" charset="0"/>
              </a:rPr>
              <a:t>://www.simplypsychology.org/b7c9ab34-11d4-4f4d-a40e-7b9cced9bfca</a:t>
            </a:r>
          </a:p>
          <a:p>
            <a:pPr marL="0" indent="0">
              <a:buNone/>
            </a:pPr>
            <a:endParaRPr lang="en-US" dirty="0"/>
          </a:p>
        </p:txBody>
      </p:sp>
    </p:spTree>
    <p:extLst>
      <p:ext uri="{BB962C8B-B14F-4D97-AF65-F5344CB8AC3E}">
        <p14:creationId xmlns:p14="http://schemas.microsoft.com/office/powerpoint/2010/main" val="2548335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174</TotalTime>
  <Words>426</Words>
  <Application>Microsoft Office PowerPoint</Application>
  <PresentationFormat>Custom</PresentationFormat>
  <Paragraphs>24</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Milgram’s Obedience Experiment   </vt:lpstr>
      <vt:lpstr>Findings Of The Experiment</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HP</dc:creator>
  <cp:lastModifiedBy>Kamande</cp:lastModifiedBy>
  <cp:revision>19</cp:revision>
  <dcterms:created xsi:type="dcterms:W3CDTF">2020-10-11T14:34:12Z</dcterms:created>
  <dcterms:modified xsi:type="dcterms:W3CDTF">2020-10-11T23:58:17Z</dcterms:modified>
</cp:coreProperties>
</file>